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686" y="-6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730222"/>
            <a:ext cx="7290911" cy="3686460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730222"/>
            <a:ext cx="21332666" cy="3686460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AB11-53EA-4A67-8512-2923E3677C71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C7D33-ADFA-4B6D-A4B0-E1CAEFECB8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Rhizophora mangle"/>
          <p:cNvPicPr>
            <a:picLocks noChangeAspect="1" noChangeArrowheads="1"/>
          </p:cNvPicPr>
          <p:nvPr/>
        </p:nvPicPr>
        <p:blipFill>
          <a:blip r:embed="rId2" cstate="print">
            <a:lum bright="-34000" contrast="-14000"/>
          </a:blip>
          <a:srcRect/>
          <a:stretch>
            <a:fillRect/>
          </a:stretch>
        </p:blipFill>
        <p:spPr bwMode="auto">
          <a:xfrm>
            <a:off x="0" y="0"/>
            <a:ext cx="32404050" cy="4322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79769" y="288332"/>
            <a:ext cx="31320000" cy="42480000"/>
          </a:xfrm>
          <a:prstGeom prst="rect">
            <a:avLst/>
          </a:prstGeom>
          <a:solidFill>
            <a:srgbClr val="00B050">
              <a:alpha val="2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432054" tIns="216027" rIns="432054" bIns="216027" anchor="ctr">
            <a:spAutoFit/>
          </a:bodyPr>
          <a:lstStyle/>
          <a:p>
            <a:pPr algn="ctr">
              <a:defRPr/>
            </a:pPr>
            <a:endParaRPr lang="pt-BR" sz="5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endParaRPr lang="pt-BR" sz="189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 descr="C:\Users\Felipe Duarte\Felipe\DOUTORADO\Ofícios e afins\Arquivos Logos (UNESP-CLP)\Unesp Apl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10282" y="493723"/>
            <a:ext cx="4320000" cy="1542736"/>
          </a:xfrm>
          <a:prstGeom prst="rect">
            <a:avLst/>
          </a:prstGeom>
          <a:noFill/>
        </p:spPr>
      </p:pic>
      <p:pic>
        <p:nvPicPr>
          <p:cNvPr id="1028" name="Picture 4" descr="C:\Users\Felipe Duarte\Felipe\DOUTORADO\Ofícios e afins\Arquivos Logos (UNESP-CLP)\Fapes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81006" y="2412676"/>
            <a:ext cx="4192941" cy="972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44241" y="229237"/>
            <a:ext cx="24338704" cy="583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5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POTENCIAL EXTRATIVO DO </a:t>
            </a:r>
            <a:r>
              <a:rPr kumimoji="0" lang="pt-BR" sz="5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CARANGUEJO-UÇÁ,</a:t>
            </a:r>
            <a:r>
              <a:rPr lang="pt-BR" sz="5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pt-BR" sz="5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pt-BR" sz="59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UCIDES CORDATUS</a:t>
            </a:r>
            <a:r>
              <a:rPr kumimoji="0" lang="pt-BR" sz="5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(LINNAEUS, 1763) (BRACHYURA, UCIDIDAE),</a:t>
            </a:r>
            <a:r>
              <a:rPr kumimoji="0" lang="pt-BR" sz="59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5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EM MANGUEZAIS DO ESTADO DE SÃO PAULO, BRASIL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pt-BR" sz="3600" b="1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Pinheiro, M. A. A.</a:t>
            </a:r>
            <a:r>
              <a:rPr lang="pt-BR" sz="4400" b="1" baseline="300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  <a:r>
              <a:rPr lang="pt-BR" sz="44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; Duarte, L. F. A.</a:t>
            </a:r>
            <a:r>
              <a:rPr lang="pt-BR" sz="4400" b="1" baseline="300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1,2</a:t>
            </a:r>
            <a:r>
              <a:rPr lang="pt-BR" sz="44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BR" sz="3600" b="1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5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5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630153" y="6625036"/>
            <a:ext cx="31320000" cy="72000"/>
          </a:xfrm>
          <a:prstGeom prst="hexagon">
            <a:avLst>
              <a:gd name="adj" fmla="val 3827855"/>
              <a:gd name="vf" fmla="val 115470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48297" y="4050746"/>
            <a:ext cx="24914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0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000" i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1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UNESP – </a:t>
            </a:r>
            <a:r>
              <a:rPr lang="pt-BR" sz="3000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Univ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Estadual Paulista, Campus Experimental do Litoral Paulista (CLP) - Grupo de Pesquisa em Biologia de Crustáceos (CRUSTA), Laboratório de Biologia de Crustáceos - Praça Infante D. Henrique, s/nº, 11330-900, São Vicente, São Paulo. </a:t>
            </a:r>
            <a:r>
              <a:rPr lang="pt-BR" sz="3000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E-mail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: </a:t>
            </a:r>
            <a:r>
              <a:rPr lang="pt-BR" sz="3000" i="1" u="sng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pinheiro@clp.unesp.br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. Projeto Uçá III - FAPESP Proc. nº 2009/14725-1. </a:t>
            </a:r>
            <a:r>
              <a:rPr lang="pt-BR" sz="3000" i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1,2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Programa de Pós-Graduação em Ciências Biológicas (Zoologia), Instituto de Biociências, UNESP – </a:t>
            </a:r>
            <a:r>
              <a:rPr lang="pt-BR" sz="3000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Univ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Estadual Paulista, Campus de Rio Claro. </a:t>
            </a:r>
            <a:r>
              <a:rPr lang="pt-BR" sz="3000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E-mail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: </a:t>
            </a:r>
            <a:r>
              <a:rPr lang="pt-BR" sz="3000" i="1" u="sng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duarte@clp.unesp.br</a:t>
            </a:r>
            <a:r>
              <a:rPr lang="pt-BR" sz="3000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. Bolsa DR - FAPESP Proc. nº 2010/01552-9</a:t>
            </a:r>
            <a:endParaRPr lang="pt-BR" sz="30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  <a:p>
            <a:endParaRPr lang="pt-BR" sz="30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92313" y="7018414"/>
            <a:ext cx="14401600" cy="355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1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INTRODUÇÃO</a:t>
            </a:r>
            <a:endParaRPr lang="pt-BR" sz="3100" b="1" dirty="0">
              <a:solidFill>
                <a:srgbClr val="FFFF00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1695450" algn="l"/>
              </a:tabLst>
            </a:pP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pt-BR" sz="3200" i="1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Ucides cordatus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(Linnaeus, 1763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 (Fig. 1-A),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é um caranguejo semiterrestre endêmico de manguezais, com distribuição no Atlântico Ocidental, da Flórida (EUA) até Laguna (Brasil) (MELO, 1996). Este crustáceo serve como fonte de alimento e renda para as comunidades litorâneas de várias regiões brasileiras, existindo um grande contingente humano que se ocupa de sua extração e comércio (GLASER &amp; DIELE, 2004), o que tem causado redução de seus estoques, particularmente no norte e nordeste (ARAÚJO, 2006). Este foi um dos motivos para a inclusão dessa espécie no Anexo II da Instrução Normativa nº 5 (BRASIL, 2004), bem como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do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Plano Nacional de Manejo de Crustáceos Braquiúros, sob os auspícios do Ministério do Meio Ambiente (MMA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tabLst>
                <a:tab pos="1695450" algn="l"/>
              </a:tabLst>
            </a:pP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conservação de uma espécie e a manutenção de sua atividade pesqueira tem dependência direta da captura de indivíduos sexualmente maduros (KING, 1995; SPARRE &amp; VENEMA, 1998). Portanto, estudos de monitoramento do potencial extrativo imediato (PEI) são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relevantes,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favorecendo ações dirimidas à reversão de tendências negativas, como as já citadas anteriormente. O conhecimento da proporção de indivíduos imaturos (PEF, potencial extrativo futuro), tem sido estimado para algumas regiões do sudeste-sul brasileiro, como para a Baía da </a:t>
            </a:r>
            <a:r>
              <a:rPr lang="pt-BR" sz="29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Babitonga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(SC), por WUNDERLICH </a:t>
            </a:r>
            <a:r>
              <a:rPr lang="pt-BR" sz="2900" b="1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et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al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. (2008), e para Iguape (SP), por HATTORI (2006). Neste sentido, o presente estudo visa avaliar o potencial extrativo (imediato e futuro) de 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U. cordatus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para as seis principais áreas de manguezais paulistas (Cananéia, Iguape, Juréia, Cubatão, São Vicente e Bertioga), com base em informação pregressa de sua maturidade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9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endParaRPr lang="pt-BR" sz="3100" b="1" dirty="0" smtClean="0">
              <a:solidFill>
                <a:srgbClr val="FFFF00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1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MATERIAIS &amp; </a:t>
            </a:r>
            <a:r>
              <a:rPr lang="pt-BR" sz="3100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MÉTODOS</a:t>
            </a:r>
          </a:p>
          <a:p>
            <a:pPr algn="just">
              <a:tabLst>
                <a:tab pos="1695450" algn="l"/>
                <a:tab pos="4210050" algn="l"/>
              </a:tabLst>
            </a:pP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	F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oram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selecionadas seis áreas de manguezal (Fig.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1-B),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com predomínio (&gt;80%) do mangue-vermelho (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Rhizophora mangle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sendo cada área representada por três subáreas de manguezal (réplicas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). Em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cada subárea foram dispostos quatro quadrados de amostragem (5x5m), perfazendo 100m</a:t>
            </a:r>
            <a:r>
              <a:rPr lang="pt-BR" sz="2900" b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/subárea 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300m</a:t>
            </a:r>
            <a:r>
              <a:rPr lang="pt-BR" sz="2900" b="1" baseline="3000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/área (Fig. 2-A e B),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os quais foram dispostos aleatoriamente, sendo dois posicionados entre 0-25m e os remanescentes entre 25-50m. Em cada quadrado, as galerias abertas com atividade biogênica (p. ex., presença de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acúmulo de lama,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rastros e fezes) tiveram seu diâmetro de abertura (DG) medido com paquímetro de precisão (0,05mm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 (Fig. 2-C).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Para análise da estrutura populacional esta variável foi convertida para o tamanho do animal (LC, largura cefalotorácica), utilizando a equação LC=3,89DG</a:t>
            </a:r>
            <a:r>
              <a:rPr lang="pt-BR" sz="2900" b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0,702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(R</a:t>
            </a:r>
            <a:r>
              <a:rPr lang="pt-BR" sz="2900" b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=0,75), modificada de HATTORI (2006). Considerando o tamanho de maturidade da espécie para o Estado de São Paulo (LC=60mm), segundo PINHEIRO &amp; FISCARELLI (2001), foram calculados para cada área o potencial extrativo imediato (PEI: LC&gt;60mm) e futuro (PEF: LC&lt;60 mm), em porcentagem. O tamanho dos exemplares em cada estágio (imaturo e maturo) foi comparado entre as áreas por ANOVA, com contraste entre as médias avaliado pelo teste de Tukey, “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 posteriori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”; enquanto o teste X</a:t>
            </a:r>
            <a:r>
              <a:rPr lang="pt-BR" sz="2900" b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foi usado para avaliar a proporção entre os indivíduos imaturos e maturos dentro das áreas em estudo (ZAR, 1999). </a:t>
            </a:r>
            <a:endParaRPr lang="pt-BR" sz="2900" b="1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1695450" algn="l"/>
                <a:tab pos="4210050" algn="l"/>
              </a:tabLst>
            </a:pPr>
            <a:endParaRPr lang="pt-BR" sz="2900" b="1" dirty="0" smtClean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endParaRPr lang="pt-BR" sz="3100" b="1" dirty="0" smtClean="0">
              <a:solidFill>
                <a:srgbClr val="FFFF00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1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RESULTADOS </a:t>
            </a:r>
            <a:r>
              <a:rPr lang="pt-BR" sz="3100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&amp;</a:t>
            </a:r>
            <a:r>
              <a:rPr lang="pt-BR" sz="31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BR" sz="3100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DISCUSSÃO</a:t>
            </a:r>
          </a:p>
          <a:p>
            <a:pPr algn="just">
              <a:tabLst>
                <a:tab pos="1790700" algn="l"/>
                <a:tab pos="2419350" algn="l"/>
              </a:tabLst>
            </a:pP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	Foram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medidas 813 galerias abertas com atividade biogênica (Cananéia=157; Iguape=128; Juréia=153; Cubatão=72; São Vicente=38; e Bertioga=265), com posterior interconversão para LC. Não houve diferença significativa entre o tamanho dos indivíduos </a:t>
            </a:r>
            <a:r>
              <a:rPr lang="pt-BR" sz="29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maturos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entre as áreas (F=0,907; p=0,477), diferentemente do que ocorreu entre os indivíduos imaturos (F=4,95; p=0,0002), que em Cubatão apresentaram maior tamanho (p&lt;0,05).</a:t>
            </a:r>
          </a:p>
          <a:p>
            <a:pPr algn="just">
              <a:tabLst>
                <a:tab pos="1790700" algn="l"/>
              </a:tabLst>
            </a:pP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	A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figura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2-D representa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 biometria de 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U. cordatus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com base na largura cefalotorácica estimada para os estágios de maturação (imaturo e maturo), por área de manguezal. Por outro lado, a tabela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I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apresenta os percentuais de PEI e PEF, ressaltando que, com exceção de Cubatão, as demais áreas apresentaram uma proporção de imaturos superior à de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maturos. São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Vicente apresentou o menor PEI (31,6%), indicando uma maior exploração pelos catadores, enquanto que para Cubatão, no mesmo complexo estuarino, este parâmetro correspondeu a quase o dobro (61,1%). Os resultados obtidos diferem dos 55,1% registrados por HATTORI (2006) em Iguape (SP) e dos 74,1% informados por WUNDERLICH </a:t>
            </a:r>
            <a:r>
              <a:rPr lang="pt-BR" sz="2900" b="1" i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et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al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. (2008) para a Baía da </a:t>
            </a:r>
            <a:r>
              <a:rPr lang="pt-BR" sz="29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Babitonga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(SC). Neste sentido, questiona-se sobre uma suposta diminuição dos exemplares adultos dessa espécie para o Estado de São Paulo que, segundo KING (1995) e SPARRE &amp; VENEMA (1998), são indícios de sobre-explotação. O maior PEI para Cubatão pode ser indicativo de uma menor captura do caranguejo-uçá em seus manguezais, possivelmente evitados pelos catadores em função do histórico de contaminação química e orgânica nesse município (CETESB, 2001; ABESSA, 2002; BANCI, 2008). Tal contaminação também explicaria o reduzido percentual de exemplares imaturos em Cubatão, certamente por serem mais sensíveis aos poluentes.</a:t>
            </a:r>
          </a:p>
          <a:p>
            <a:pPr indent="1790700" algn="just"/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Informações atuais sobre o estado de conservação dos manguezais são essenciais ao melhor entendimento dos resultados obtidos. No entanto, o presente estudo alerta sobre a ausência de extração 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possível consumo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de caranguejo dos manguezais de Cubatão, além de evidenciar a necessidade de monitoramento dos demais manguezais paulistas, que indicam a existência de sobre-explotação deste recurso pesqueiro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pt-BR" sz="29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411771" y="7780422"/>
            <a:ext cx="8172977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9"/>
          <p:cNvSpPr txBox="1"/>
          <p:nvPr/>
        </p:nvSpPr>
        <p:spPr>
          <a:xfrm>
            <a:off x="16081891" y="13258771"/>
            <a:ext cx="1562573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Figura 1 –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Exemplar da espécie </a:t>
            </a:r>
            <a:r>
              <a:rPr lang="pt-BR" sz="2900" b="1" i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Ucides cordatus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(A)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pt-BR" sz="2900" b="1" i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ocalização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das seis áreas de manguezal do Estado de São Paulo, Brasil, avaliadas no presente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estudo (B).</a:t>
            </a:r>
            <a:endParaRPr lang="pt-BR" sz="29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endParaRPr lang="pt-BR" sz="29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6516162" y="26969615"/>
            <a:ext cx="15120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Figura 2 –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Chegada da equipe no ponto de coleta (A); Ilustração da “varredura” (B) e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btenção do diâmetro das galerias dentro do quadrado de amostragem (C) e resultados da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argura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cefalotorácica (LC) estimada para os indivíduos imaturos (caixas cinza) e </a:t>
            </a:r>
            <a:r>
              <a:rPr lang="pt-BR" sz="29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maturos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(caixas preta), tendo como referência o tamanho de maturidade sexual de 60mm, para as seis áreas de manguezal do Estado de São Paulo (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  <a:sym typeface="Symbol"/>
              </a:rPr>
              <a:t>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= diferença estatística entre indivíduos imaturos; p&lt;0,05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 (D).</a:t>
            </a:r>
            <a:endParaRPr lang="pt-BR" sz="29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16634073" y="33340004"/>
          <a:ext cx="14977663" cy="237362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419044"/>
                <a:gridCol w="1122473"/>
                <a:gridCol w="1401850"/>
                <a:gridCol w="1044495"/>
                <a:gridCol w="890383"/>
                <a:gridCol w="1315900"/>
                <a:gridCol w="1315900"/>
                <a:gridCol w="890383"/>
                <a:gridCol w="890383"/>
                <a:gridCol w="890383"/>
                <a:gridCol w="890383"/>
                <a:gridCol w="953043"/>
                <a:gridCol w="953043"/>
              </a:tblGrid>
              <a:tr h="5448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Potencial Extrativo (Maturação)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Cananéia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Iguape</a:t>
                      </a:r>
                      <a:endParaRPr lang="pt-BR" sz="20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Juréia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Cubatão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São Vicente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Bertioga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901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pt-BR" sz="2000" b="1" baseline="3000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 (p)</a:t>
                      </a:r>
                      <a:endParaRPr lang="pt-BR" sz="20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519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PEI (Maturos)</a:t>
                      </a:r>
                      <a:endParaRPr lang="pt-BR" sz="20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33,1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17,89</a:t>
                      </a:r>
                      <a:b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(&lt; 0,0001) 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39,1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6,13 (0,01)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34,0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15,69</a:t>
                      </a:r>
                      <a:b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(&lt; 0,0001) 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61,1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3,56</a:t>
                      </a:r>
                      <a:b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(0,05)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31,6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5,16</a:t>
                      </a:r>
                      <a:b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(0,02)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40,4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9,82</a:t>
                      </a:r>
                      <a:b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(0,001)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519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latin typeface="Arial" pitchFamily="34" charset="0"/>
                          <a:cs typeface="Arial" pitchFamily="34" charset="0"/>
                        </a:rPr>
                        <a:t>PEF (Imaturos)</a:t>
                      </a:r>
                      <a:endParaRPr lang="pt-BR" sz="20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66,9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60,9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66,0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38,9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68,4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 pitchFamily="34" charset="0"/>
                          <a:cs typeface="Arial" pitchFamily="34" charset="0"/>
                        </a:rPr>
                        <a:t>59,6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16513939" y="30930055"/>
            <a:ext cx="15120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Tabela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I 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pt-BR" sz="2900" b="1" i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Ucides cordatus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 (Linnaeus, 1763). Potencial extrativo imediato (PEI: LC&gt;60mm = percentual de </a:t>
            </a:r>
            <a:r>
              <a:rPr lang="pt-BR" sz="29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maturos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 e futuro (PEF: LC&lt;60mm = percentual de imaturos), considerando os valores estimados de largura cefalotorácica (LC) com base na interconversão do diâmetro da galeria (DG), com respectivos testes de qui-quadrado (X</a:t>
            </a:r>
            <a:r>
              <a:rPr lang="pt-BR" sz="2900" b="1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), para as seis áreas de manguezal do Estado de São Paulo.</a:t>
            </a:r>
          </a:p>
          <a:p>
            <a:pPr algn="just"/>
            <a:endParaRPr lang="pt-BR" sz="29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6563926" y="36580364"/>
            <a:ext cx="15120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100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CONCLUSÃO</a:t>
            </a:r>
            <a:endParaRPr lang="pt-BR" sz="3100" dirty="0">
              <a:solidFill>
                <a:srgbClr val="FFFF00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indent="1516063" algn="just"/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O maior potencial extrativo imediato (PEI) para Cubatão (61,6%) é indicativo de uma menor captura do caranguejo-uçá nessa área, possivelmente evitada pelos catadores em função do histórico de contaminação por poluentes nos manguezais desse </a:t>
            </a:r>
            <a:r>
              <a:rPr lang="pt-BR" sz="2900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município. Explicaria</a:t>
            </a:r>
            <a:r>
              <a:rPr lang="pt-BR" sz="29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itchFamily="34" charset="0"/>
                <a:cs typeface="Arial" pitchFamily="34" charset="0"/>
              </a:rPr>
              <a:t>, também, o reduzido percentual de imaturos, mais sensíveis a tais condicionantes. O menor PEI para São Vicente (31,6%) evidencia elevada captura pelos catadores, que deve ser minimizado para a recomposição populacional, enquanto sugere-se o monitoramento para as demais áreas de manguezal, que já dão indícios de sobre-explotação desse recurso pesqueiro.</a:t>
            </a:r>
          </a:p>
          <a:p>
            <a:pPr algn="just"/>
            <a:endParaRPr lang="pt-BR" sz="29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7786201" y="41260884"/>
            <a:ext cx="12817424" cy="104644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INTERESSADO NA BIBLIOGRAFIA?</a:t>
            </a:r>
            <a:br>
              <a:rPr lang="pt-BR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SOLICITE AOS AUTORES PESSOALMENTE OU POR E-MAIL</a:t>
            </a:r>
            <a:endParaRPr lang="pt-B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30963665" y="7924438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pic>
        <p:nvPicPr>
          <p:cNvPr id="1036" name="Picture 12" descr="C:\Users\Felipe Duarte\Felipe\DOUTORADO\Ofícios e afins\Arquivos Logos (UNESP-CLP)\Crustatransp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36041" y="2415473"/>
            <a:ext cx="3044885" cy="972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518012" y="3724388"/>
            <a:ext cx="4320000" cy="261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Imagem 45" descr="C:\Users\Marcelo Pinheiro\Pictures\Nova Imagem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224611" y="7796188"/>
            <a:ext cx="7217476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CaixaDeTexto 30"/>
          <p:cNvSpPr txBox="1"/>
          <p:nvPr/>
        </p:nvSpPr>
        <p:spPr>
          <a:xfrm>
            <a:off x="22775857" y="7868196"/>
            <a:ext cx="55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  <p:cxnSp>
        <p:nvCxnSpPr>
          <p:cNvPr id="52" name="Conector reto 51"/>
          <p:cNvCxnSpPr/>
          <p:nvPr/>
        </p:nvCxnSpPr>
        <p:spPr>
          <a:xfrm>
            <a:off x="16274033" y="7777765"/>
            <a:ext cx="15228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16311729" y="13146834"/>
            <a:ext cx="15228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>
            <a:off x="16274033" y="7737904"/>
            <a:ext cx="0" cy="5400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23474833" y="7777764"/>
            <a:ext cx="0" cy="5400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/>
          <p:cNvCxnSpPr/>
          <p:nvPr/>
        </p:nvCxnSpPr>
        <p:spPr>
          <a:xfrm>
            <a:off x="31557621" y="7746234"/>
            <a:ext cx="0" cy="5400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upo 45"/>
          <p:cNvGrpSpPr/>
          <p:nvPr/>
        </p:nvGrpSpPr>
        <p:grpSpPr>
          <a:xfrm>
            <a:off x="16490057" y="14905956"/>
            <a:ext cx="15265696" cy="11881320"/>
            <a:chOff x="3888657" y="15121980"/>
            <a:chExt cx="15265696" cy="11881320"/>
          </a:xfrm>
        </p:grpSpPr>
        <p:sp>
          <p:nvSpPr>
            <p:cNvPr id="45" name="Retângulo 44"/>
            <p:cNvSpPr/>
            <p:nvPr/>
          </p:nvSpPr>
          <p:spPr>
            <a:xfrm>
              <a:off x="3888657" y="15121980"/>
              <a:ext cx="15265696" cy="118813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upo 57"/>
            <p:cNvGrpSpPr/>
            <p:nvPr/>
          </p:nvGrpSpPr>
          <p:grpSpPr>
            <a:xfrm>
              <a:off x="3926757" y="15213038"/>
              <a:ext cx="15146390" cy="11664000"/>
              <a:chOff x="16418049" y="15167952"/>
              <a:chExt cx="15146390" cy="11664000"/>
            </a:xfrm>
          </p:grpSpPr>
          <p:cxnSp>
            <p:nvCxnSpPr>
              <p:cNvPr id="41" name="Conector reto 40"/>
              <p:cNvCxnSpPr/>
              <p:nvPr/>
            </p:nvCxnSpPr>
            <p:spPr>
              <a:xfrm>
                <a:off x="16418049" y="15193988"/>
                <a:ext cx="15121680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upo 56"/>
              <p:cNvGrpSpPr/>
              <p:nvPr/>
            </p:nvGrpSpPr>
            <p:grpSpPr>
              <a:xfrm>
                <a:off x="16458526" y="15167952"/>
                <a:ext cx="15105913" cy="11664000"/>
                <a:chOff x="16458526" y="14217407"/>
                <a:chExt cx="15105913" cy="11664000"/>
              </a:xfrm>
            </p:grpSpPr>
            <p:pic>
              <p:nvPicPr>
                <p:cNvPr id="1033" name="Picture 9" descr="Potencial Extrativo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lum contrast="1000"/>
                </a:blip>
                <a:srcRect/>
                <a:stretch>
                  <a:fillRect/>
                </a:stretch>
              </p:blipFill>
              <p:spPr bwMode="auto">
                <a:xfrm>
                  <a:off x="24739721" y="20107884"/>
                  <a:ext cx="6752710" cy="57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7" descr="537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 l="3290" t="18997" r="21205" b="10361"/>
                <a:stretch>
                  <a:fillRect/>
                </a:stretch>
              </p:blipFill>
              <p:spPr bwMode="auto">
                <a:xfrm>
                  <a:off x="16490600" y="20085296"/>
                  <a:ext cx="8207926" cy="576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6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 l="754" t="35487" r="57046" b="34402"/>
                <a:stretch>
                  <a:fillRect/>
                </a:stretch>
              </p:blipFill>
              <p:spPr bwMode="auto">
                <a:xfrm>
                  <a:off x="23356439" y="14275236"/>
                  <a:ext cx="8208000" cy="58482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2" descr="SV302066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 l="11068" t="16278" r="22611" b="-624"/>
                <a:stretch>
                  <a:fillRect/>
                </a:stretch>
              </p:blipFill>
              <p:spPr bwMode="auto">
                <a:xfrm>
                  <a:off x="16490057" y="14257884"/>
                  <a:ext cx="6840760" cy="585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35" name="Conector reto 34"/>
                <p:cNvCxnSpPr/>
                <p:nvPr/>
              </p:nvCxnSpPr>
              <p:spPr>
                <a:xfrm>
                  <a:off x="23330817" y="14282594"/>
                  <a:ext cx="0" cy="5760000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reto 36"/>
                <p:cNvCxnSpPr/>
                <p:nvPr/>
              </p:nvCxnSpPr>
              <p:spPr>
                <a:xfrm>
                  <a:off x="16490057" y="20027470"/>
                  <a:ext cx="15012000" cy="144016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>
                <a:xfrm>
                  <a:off x="16458526" y="14217407"/>
                  <a:ext cx="0" cy="11664000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ector reto 43"/>
                <p:cNvCxnSpPr/>
                <p:nvPr/>
              </p:nvCxnSpPr>
              <p:spPr>
                <a:xfrm>
                  <a:off x="31532910" y="14246370"/>
                  <a:ext cx="0" cy="11592000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CaixaDeTexto 47"/>
                <p:cNvSpPr txBox="1"/>
                <p:nvPr/>
              </p:nvSpPr>
              <p:spPr>
                <a:xfrm>
                  <a:off x="22538729" y="14414094"/>
                  <a:ext cx="55496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4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A</a:t>
                  </a:r>
                </a:p>
              </p:txBody>
            </p:sp>
            <p:sp>
              <p:nvSpPr>
                <p:cNvPr id="49" name="CaixaDeTexto 48"/>
                <p:cNvSpPr txBox="1"/>
                <p:nvPr/>
              </p:nvSpPr>
              <p:spPr>
                <a:xfrm>
                  <a:off x="30675633" y="14473908"/>
                  <a:ext cx="55496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4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B</a:t>
                  </a:r>
                </a:p>
              </p:txBody>
            </p:sp>
            <p:sp>
              <p:nvSpPr>
                <p:cNvPr id="50" name="CaixaDeTexto 49"/>
                <p:cNvSpPr txBox="1"/>
                <p:nvPr/>
              </p:nvSpPr>
              <p:spPr>
                <a:xfrm>
                  <a:off x="23906881" y="24987076"/>
                  <a:ext cx="55496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4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  <a:endParaRPr lang="pt-BR" sz="4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CaixaDeTexto 50"/>
                <p:cNvSpPr txBox="1"/>
                <p:nvPr/>
              </p:nvSpPr>
              <p:spPr>
                <a:xfrm>
                  <a:off x="24730500" y="20243494"/>
                  <a:ext cx="55496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BR" sz="4000" b="1" dirty="0" smtClean="0">
                      <a:latin typeface="Arial" pitchFamily="34" charset="0"/>
                      <a:cs typeface="Arial" pitchFamily="34" charset="0"/>
                    </a:rPr>
                    <a:t>D</a:t>
                  </a:r>
                  <a:endParaRPr lang="pt-BR" sz="4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488</Words>
  <Application>Microsoft Office PowerPoint</Application>
  <PresentationFormat>Personalizar</PresentationFormat>
  <Paragraphs>69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Felipe Duarte</dc:creator>
  <cp:lastModifiedBy>Pinheiro</cp:lastModifiedBy>
  <cp:revision>45</cp:revision>
  <dcterms:created xsi:type="dcterms:W3CDTF">2011-10-17T11:28:07Z</dcterms:created>
  <dcterms:modified xsi:type="dcterms:W3CDTF">2013-10-17T11:59:10Z</dcterms:modified>
</cp:coreProperties>
</file>